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letter"/>
  <p:notesSz cx="7010400" cy="92964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0">
          <p15:clr>
            <a:srgbClr val="A4A3A4"/>
          </p15:clr>
        </p15:guide>
        <p15:guide id="2" pos="30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28" y="66"/>
      </p:cViewPr>
      <p:guideLst>
        <p:guide orient="horz" pos="2220"/>
        <p:guide pos="30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902" y="-90"/>
      </p:cViewPr>
      <p:guideLst>
        <p:guide orient="horz" pos="2927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3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0"/>
            <a:ext cx="3038475" cy="4623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algn="r"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63562"/>
            <a:ext cx="3038475" cy="463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63562"/>
            <a:ext cx="3038475" cy="463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algn="r" defTabSz="1052513">
              <a:defRPr sz="1400"/>
            </a:lvl1pPr>
          </a:lstStyle>
          <a:p>
            <a:pPr>
              <a:defRPr/>
            </a:pPr>
            <a:fld id="{C03498FF-CA23-4282-823C-709B74331DBC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508550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473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888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755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741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012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2691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118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445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963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832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4519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0205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1588"/>
            <a:ext cx="9144000" cy="670242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8210550" y="6681788"/>
            <a:ext cx="927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_tradnl" altLang="es-MX" sz="900" b="1" dirty="0" smtClean="0"/>
              <a:t>SIS-2017</a:t>
            </a:r>
          </a:p>
          <a:p>
            <a:pPr algn="r" eaLnBrk="1" hangingPunct="1">
              <a:spcBef>
                <a:spcPct val="50000"/>
              </a:spcBef>
              <a:defRPr/>
            </a:pPr>
            <a:endParaRPr lang="es-ES_tradnl" altLang="es-MX" sz="800" b="1" dirty="0" smtClean="0"/>
          </a:p>
        </p:txBody>
      </p:sp>
      <p:sp>
        <p:nvSpPr>
          <p:cNvPr id="1028" name="Text Box 25"/>
          <p:cNvSpPr txBox="1">
            <a:spLocks noChangeArrowheads="1"/>
          </p:cNvSpPr>
          <p:nvPr userDrawn="1"/>
        </p:nvSpPr>
        <p:spPr bwMode="auto">
          <a:xfrm>
            <a:off x="6926263" y="60325"/>
            <a:ext cx="2151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s-ES_tradnl" altLang="es-MX" sz="1200" b="1" dirty="0" smtClean="0"/>
              <a:t>REGISTRO PERMANENTE</a:t>
            </a:r>
          </a:p>
          <a:p>
            <a:pPr algn="ctr">
              <a:defRPr/>
            </a:pPr>
            <a:r>
              <a:rPr lang="es-ES_tradnl" sz="1200" b="1" dirty="0" smtClean="0"/>
              <a:t>SINBA-SIS</a:t>
            </a:r>
            <a:r>
              <a:rPr lang="es-ES_tradnl" altLang="es-MX" sz="1200" b="1" dirty="0" smtClean="0"/>
              <a:t>-A2 </a:t>
            </a:r>
            <a:endParaRPr lang="es-ES_tradnl" altLang="es-MX" sz="1200" dirty="0" smtClean="0"/>
          </a:p>
        </p:txBody>
      </p:sp>
      <p:sp>
        <p:nvSpPr>
          <p:cNvPr id="1029" name="Text Box 32"/>
          <p:cNvSpPr txBox="1">
            <a:spLocks noChangeArrowheads="1"/>
          </p:cNvSpPr>
          <p:nvPr userDrawn="1"/>
        </p:nvSpPr>
        <p:spPr bwMode="auto">
          <a:xfrm>
            <a:off x="1047750" y="76200"/>
            <a:ext cx="5953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s-ES_tradnl" altLang="es-MX" sz="1000" b="1" smtClean="0"/>
              <a:t>ESTRATEGIA DE EXTENSIÓN DE COBERTURA</a:t>
            </a:r>
          </a:p>
          <a:p>
            <a:pPr algn="ctr">
              <a:defRPr/>
            </a:pPr>
            <a:r>
              <a:rPr lang="es-ES_tradnl" altLang="es-MX" sz="1000" b="1" smtClean="0"/>
              <a:t>Actividades varias</a:t>
            </a:r>
            <a:endParaRPr lang="es-ES" altLang="es-MX" sz="1000" b="1" smtClean="0"/>
          </a:p>
        </p:txBody>
      </p:sp>
      <p:pic>
        <p:nvPicPr>
          <p:cNvPr id="1030" name="1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66675"/>
            <a:ext cx="146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53"/>
          <p:cNvSpPr txBox="1">
            <a:spLocks noChangeArrowheads="1"/>
          </p:cNvSpPr>
          <p:nvPr/>
        </p:nvSpPr>
        <p:spPr bwMode="auto">
          <a:xfrm>
            <a:off x="7816850" y="1768475"/>
            <a:ext cx="5238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PROBA-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BLE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DIABE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TES</a:t>
            </a:r>
          </a:p>
        </p:txBody>
      </p:sp>
      <p:sp>
        <p:nvSpPr>
          <p:cNvPr id="3075" name="Text Box 554"/>
          <p:cNvSpPr txBox="1">
            <a:spLocks noChangeArrowheads="1"/>
          </p:cNvSpPr>
          <p:nvPr/>
        </p:nvSpPr>
        <p:spPr bwMode="auto">
          <a:xfrm>
            <a:off x="8221663" y="1754188"/>
            <a:ext cx="5683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PARA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CITOLO-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GÍA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VAGINAL</a:t>
            </a:r>
          </a:p>
        </p:txBody>
      </p:sp>
      <p:sp>
        <p:nvSpPr>
          <p:cNvPr id="3076" name="Text Box 536"/>
          <p:cNvSpPr txBox="1">
            <a:spLocks noChangeArrowheads="1"/>
          </p:cNvSpPr>
          <p:nvPr/>
        </p:nvSpPr>
        <p:spPr bwMode="auto">
          <a:xfrm>
            <a:off x="5272088" y="1735138"/>
            <a:ext cx="17256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PERSONA ENFERMA SUPERVISADA</a:t>
            </a:r>
            <a:endParaRPr lang="es-ES_tradnl" altLang="es-MX"/>
          </a:p>
        </p:txBody>
      </p:sp>
      <p:sp>
        <p:nvSpPr>
          <p:cNvPr id="3077" name="Text Box 529"/>
          <p:cNvSpPr txBox="1">
            <a:spLocks noChangeArrowheads="1"/>
          </p:cNvSpPr>
          <p:nvPr/>
        </p:nvSpPr>
        <p:spPr bwMode="auto">
          <a:xfrm>
            <a:off x="3103563" y="1695450"/>
            <a:ext cx="5842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VISITA</a:t>
            </a:r>
          </a:p>
          <a:p>
            <a:pPr algn="ctr"/>
            <a:r>
              <a:rPr lang="es-ES_tradnl" altLang="es-MX" sz="800"/>
              <a:t>DOMICI-</a:t>
            </a:r>
          </a:p>
          <a:p>
            <a:pPr algn="ctr"/>
            <a:r>
              <a:rPr lang="es-ES_tradnl" altLang="es-MX" sz="800"/>
              <a:t>LIARIA</a:t>
            </a:r>
            <a:endParaRPr lang="es-ES_tradnl" altLang="es-MX"/>
          </a:p>
        </p:txBody>
      </p:sp>
      <p:sp>
        <p:nvSpPr>
          <p:cNvPr id="3078" name="Text Box 532"/>
          <p:cNvSpPr txBox="1">
            <a:spLocks noChangeArrowheads="1"/>
          </p:cNvSpPr>
          <p:nvPr/>
        </p:nvSpPr>
        <p:spPr bwMode="auto">
          <a:xfrm>
            <a:off x="3933825" y="1782763"/>
            <a:ext cx="6159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PERSONA</a:t>
            </a:r>
          </a:p>
          <a:p>
            <a:pPr algn="ctr"/>
            <a:r>
              <a:rPr lang="es-ES_tradnl" altLang="es-MX" sz="700"/>
              <a:t>ENFERMA</a:t>
            </a:r>
          </a:p>
          <a:p>
            <a:pPr algn="ctr"/>
            <a:r>
              <a:rPr lang="es-ES_tradnl" altLang="es-MX" sz="700"/>
              <a:t>TRATADA</a:t>
            </a:r>
            <a:endParaRPr lang="es-ES_tradnl" altLang="es-MX"/>
          </a:p>
        </p:txBody>
      </p:sp>
      <p:sp>
        <p:nvSpPr>
          <p:cNvPr id="3079" name="Text Box 534"/>
          <p:cNvSpPr txBox="1">
            <a:spLocks noChangeArrowheads="1"/>
          </p:cNvSpPr>
          <p:nvPr/>
        </p:nvSpPr>
        <p:spPr bwMode="auto">
          <a:xfrm>
            <a:off x="4422775" y="1908175"/>
            <a:ext cx="484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INYEC-</a:t>
            </a:r>
          </a:p>
          <a:p>
            <a:pPr algn="ctr"/>
            <a:r>
              <a:rPr lang="es-ES_tradnl" altLang="es-MX" sz="700"/>
              <a:t>CIÓN</a:t>
            </a:r>
            <a:endParaRPr lang="es-ES_tradnl" altLang="es-MX"/>
          </a:p>
        </p:txBody>
      </p:sp>
      <p:sp>
        <p:nvSpPr>
          <p:cNvPr id="3080" name="Text Box 535"/>
          <p:cNvSpPr txBox="1">
            <a:spLocks noChangeArrowheads="1"/>
          </p:cNvSpPr>
          <p:nvPr/>
        </p:nvSpPr>
        <p:spPr bwMode="auto">
          <a:xfrm>
            <a:off x="4862513" y="1946275"/>
            <a:ext cx="4984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SUERO</a:t>
            </a:r>
            <a:endParaRPr lang="es-ES_tradnl" altLang="es-MX"/>
          </a:p>
        </p:txBody>
      </p:sp>
      <p:sp>
        <p:nvSpPr>
          <p:cNvPr id="3081" name="Text Box 541"/>
          <p:cNvSpPr txBox="1">
            <a:spLocks noChangeArrowheads="1"/>
          </p:cNvSpPr>
          <p:nvPr/>
        </p:nvSpPr>
        <p:spPr bwMode="auto">
          <a:xfrm>
            <a:off x="6557963" y="1912938"/>
            <a:ext cx="48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DIABÉ-</a:t>
            </a:r>
          </a:p>
          <a:p>
            <a:pPr algn="ctr"/>
            <a:r>
              <a:rPr lang="es-ES_tradnl" altLang="es-MX" sz="700"/>
              <a:t>TICA</a:t>
            </a:r>
          </a:p>
        </p:txBody>
      </p:sp>
      <p:sp>
        <p:nvSpPr>
          <p:cNvPr id="3082" name="Line 16"/>
          <p:cNvSpPr>
            <a:spLocks noChangeShapeType="1"/>
          </p:cNvSpPr>
          <p:nvPr/>
        </p:nvSpPr>
        <p:spPr bwMode="auto">
          <a:xfrm flipH="1">
            <a:off x="0" y="8350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3" name="Rectangle 74"/>
          <p:cNvSpPr>
            <a:spLocks noChangeArrowheads="1"/>
          </p:cNvSpPr>
          <p:nvPr/>
        </p:nvSpPr>
        <p:spPr bwMode="auto">
          <a:xfrm>
            <a:off x="-28575" y="6672263"/>
            <a:ext cx="8001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ANVERSO</a:t>
            </a:r>
          </a:p>
        </p:txBody>
      </p:sp>
      <p:sp>
        <p:nvSpPr>
          <p:cNvPr id="3084" name="Line 90"/>
          <p:cNvSpPr>
            <a:spLocks noChangeShapeType="1"/>
          </p:cNvSpPr>
          <p:nvPr/>
        </p:nvSpPr>
        <p:spPr bwMode="auto">
          <a:xfrm>
            <a:off x="0" y="15367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5" name="Line 325"/>
          <p:cNvSpPr>
            <a:spLocks noChangeShapeType="1"/>
          </p:cNvSpPr>
          <p:nvPr/>
        </p:nvSpPr>
        <p:spPr bwMode="auto">
          <a:xfrm>
            <a:off x="0" y="617855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Line 326"/>
          <p:cNvSpPr>
            <a:spLocks noChangeShapeType="1"/>
          </p:cNvSpPr>
          <p:nvPr/>
        </p:nvSpPr>
        <p:spPr bwMode="auto">
          <a:xfrm>
            <a:off x="0" y="645160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7" name="Text Box 327"/>
          <p:cNvSpPr txBox="1">
            <a:spLocks noChangeArrowheads="1"/>
          </p:cNvSpPr>
          <p:nvPr/>
        </p:nvSpPr>
        <p:spPr bwMode="auto">
          <a:xfrm>
            <a:off x="0" y="817563"/>
            <a:ext cx="93329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I.  COMUNIDAD:  _________________________________________________________	MÓDULO: ____________________________________________________</a:t>
            </a:r>
          </a:p>
          <a:p>
            <a:r>
              <a:rPr lang="es-ES_tradnl" altLang="es-MX" sz="900" b="1"/>
              <a:t>						</a:t>
            </a:r>
          </a:p>
          <a:p>
            <a:r>
              <a:rPr lang="es-ES_tradnl" altLang="es-MX" sz="900" b="1"/>
              <a:t> AUXILIAR DE SALUD: ____________________________________________________        	AÑO QUE SE REGISTRA: _______________________________________</a:t>
            </a:r>
          </a:p>
        </p:txBody>
      </p:sp>
      <p:sp>
        <p:nvSpPr>
          <p:cNvPr id="3088" name="Line 26"/>
          <p:cNvSpPr>
            <a:spLocks noChangeShapeType="1"/>
          </p:cNvSpPr>
          <p:nvPr/>
        </p:nvSpPr>
        <p:spPr bwMode="auto">
          <a:xfrm>
            <a:off x="0" y="50847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9" name="Line 27"/>
          <p:cNvSpPr>
            <a:spLocks noChangeShapeType="1"/>
          </p:cNvSpPr>
          <p:nvPr/>
        </p:nvSpPr>
        <p:spPr bwMode="auto">
          <a:xfrm>
            <a:off x="0" y="538321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0" name="Line 32"/>
          <p:cNvSpPr>
            <a:spLocks noChangeShapeType="1"/>
          </p:cNvSpPr>
          <p:nvPr/>
        </p:nvSpPr>
        <p:spPr bwMode="auto">
          <a:xfrm>
            <a:off x="0" y="44624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1" name="Line 137"/>
          <p:cNvSpPr>
            <a:spLocks noChangeShapeType="1"/>
          </p:cNvSpPr>
          <p:nvPr/>
        </p:nvSpPr>
        <p:spPr bwMode="auto">
          <a:xfrm>
            <a:off x="0" y="415448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2" name="Line 154"/>
          <p:cNvSpPr>
            <a:spLocks noChangeShapeType="1"/>
          </p:cNvSpPr>
          <p:nvPr/>
        </p:nvSpPr>
        <p:spPr bwMode="auto">
          <a:xfrm>
            <a:off x="0" y="32337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3" name="Line 155"/>
          <p:cNvSpPr>
            <a:spLocks noChangeShapeType="1"/>
          </p:cNvSpPr>
          <p:nvPr/>
        </p:nvSpPr>
        <p:spPr bwMode="auto">
          <a:xfrm>
            <a:off x="0" y="35433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4" name="Line 156"/>
          <p:cNvSpPr>
            <a:spLocks noChangeShapeType="1"/>
          </p:cNvSpPr>
          <p:nvPr/>
        </p:nvSpPr>
        <p:spPr bwMode="auto">
          <a:xfrm>
            <a:off x="0" y="38544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5" name="Line 133"/>
          <p:cNvSpPr>
            <a:spLocks noChangeShapeType="1"/>
          </p:cNvSpPr>
          <p:nvPr/>
        </p:nvSpPr>
        <p:spPr bwMode="auto">
          <a:xfrm>
            <a:off x="0" y="23225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6" name="Line 135"/>
          <p:cNvSpPr>
            <a:spLocks noChangeShapeType="1"/>
          </p:cNvSpPr>
          <p:nvPr/>
        </p:nvSpPr>
        <p:spPr bwMode="auto">
          <a:xfrm>
            <a:off x="0" y="2622550"/>
            <a:ext cx="912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7" name="Line 216"/>
          <p:cNvSpPr>
            <a:spLocks noChangeShapeType="1"/>
          </p:cNvSpPr>
          <p:nvPr/>
        </p:nvSpPr>
        <p:spPr bwMode="auto">
          <a:xfrm>
            <a:off x="0" y="292417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8" name="Line 301"/>
          <p:cNvSpPr>
            <a:spLocks noChangeShapeType="1"/>
          </p:cNvSpPr>
          <p:nvPr/>
        </p:nvSpPr>
        <p:spPr bwMode="auto">
          <a:xfrm>
            <a:off x="0" y="476408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9" name="Line 302"/>
          <p:cNvSpPr>
            <a:spLocks noChangeShapeType="1"/>
          </p:cNvSpPr>
          <p:nvPr/>
        </p:nvSpPr>
        <p:spPr bwMode="auto">
          <a:xfrm>
            <a:off x="0" y="568483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0" name="Line 303"/>
          <p:cNvSpPr>
            <a:spLocks noChangeShapeType="1"/>
          </p:cNvSpPr>
          <p:nvPr/>
        </p:nvSpPr>
        <p:spPr bwMode="auto">
          <a:xfrm>
            <a:off x="0" y="600392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1" name="Text Box 382"/>
          <p:cNvSpPr txBox="1">
            <a:spLocks noChangeArrowheads="1"/>
          </p:cNvSpPr>
          <p:nvPr/>
        </p:nvSpPr>
        <p:spPr bwMode="auto">
          <a:xfrm rot="-5400000">
            <a:off x="719138" y="979487"/>
            <a:ext cx="45878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6000"/>
              </a:spcBef>
            </a:pPr>
            <a:endParaRPr lang="es-MX" altLang="es-MX" sz="1600" b="1"/>
          </a:p>
          <a:p>
            <a:pPr>
              <a:spcBef>
                <a:spcPct val="6000"/>
              </a:spcBef>
            </a:pPr>
            <a:endParaRPr lang="es-ES" altLang="es-MX" sz="1600" b="1"/>
          </a:p>
        </p:txBody>
      </p:sp>
      <p:sp>
        <p:nvSpPr>
          <p:cNvPr id="3102" name="Rectangle 392"/>
          <p:cNvSpPr>
            <a:spLocks noChangeArrowheads="1"/>
          </p:cNvSpPr>
          <p:nvPr/>
        </p:nvSpPr>
        <p:spPr bwMode="auto">
          <a:xfrm>
            <a:off x="-12700" y="2384425"/>
            <a:ext cx="962025" cy="361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25000"/>
              </a:spcBef>
            </a:pPr>
            <a:r>
              <a:rPr lang="es-ES_tradnl" altLang="es-MX" sz="900" b="1"/>
              <a:t>ENERO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FEBRERO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MARZO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ABRIL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MAYO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JUNIO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JULIO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AGOSTO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SEPTIEMBRE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OCTUBRE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NOVIEMBRE</a:t>
            </a:r>
          </a:p>
          <a:p>
            <a:pPr>
              <a:spcBef>
                <a:spcPct val="125000"/>
              </a:spcBef>
            </a:pPr>
            <a:r>
              <a:rPr lang="es-ES_tradnl" altLang="es-MX" sz="900" b="1"/>
              <a:t>DICIEMBRE</a:t>
            </a:r>
          </a:p>
        </p:txBody>
      </p:sp>
      <p:sp>
        <p:nvSpPr>
          <p:cNvPr id="3103" name="Line 397"/>
          <p:cNvSpPr>
            <a:spLocks noChangeShapeType="1"/>
          </p:cNvSpPr>
          <p:nvPr/>
        </p:nvSpPr>
        <p:spPr bwMode="auto">
          <a:xfrm>
            <a:off x="1482725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4" name="Line 398"/>
          <p:cNvSpPr>
            <a:spLocks noChangeShapeType="1"/>
          </p:cNvSpPr>
          <p:nvPr/>
        </p:nvSpPr>
        <p:spPr bwMode="auto">
          <a:xfrm>
            <a:off x="1901825" y="2327275"/>
            <a:ext cx="0" cy="3673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5" name="Line 399"/>
          <p:cNvSpPr>
            <a:spLocks noChangeShapeType="1"/>
          </p:cNvSpPr>
          <p:nvPr/>
        </p:nvSpPr>
        <p:spPr bwMode="auto">
          <a:xfrm>
            <a:off x="2333625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6" name="Line 401"/>
          <p:cNvSpPr>
            <a:spLocks noChangeShapeType="1"/>
          </p:cNvSpPr>
          <p:nvPr/>
        </p:nvSpPr>
        <p:spPr bwMode="auto">
          <a:xfrm>
            <a:off x="2747963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7" name="Line 402"/>
          <p:cNvSpPr>
            <a:spLocks noChangeShapeType="1"/>
          </p:cNvSpPr>
          <p:nvPr/>
        </p:nvSpPr>
        <p:spPr bwMode="auto">
          <a:xfrm>
            <a:off x="3170238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8" name="Line 400"/>
          <p:cNvSpPr>
            <a:spLocks noChangeShapeType="1"/>
          </p:cNvSpPr>
          <p:nvPr/>
        </p:nvSpPr>
        <p:spPr bwMode="auto">
          <a:xfrm>
            <a:off x="5316538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9" name="Line 403"/>
          <p:cNvSpPr>
            <a:spLocks noChangeShapeType="1"/>
          </p:cNvSpPr>
          <p:nvPr/>
        </p:nvSpPr>
        <p:spPr bwMode="auto">
          <a:xfrm>
            <a:off x="5724525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0" name="Line 404"/>
          <p:cNvSpPr>
            <a:spLocks noChangeShapeType="1"/>
          </p:cNvSpPr>
          <p:nvPr/>
        </p:nvSpPr>
        <p:spPr bwMode="auto">
          <a:xfrm>
            <a:off x="4883150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1" name="Line 405"/>
          <p:cNvSpPr>
            <a:spLocks noChangeShapeType="1"/>
          </p:cNvSpPr>
          <p:nvPr/>
        </p:nvSpPr>
        <p:spPr bwMode="auto">
          <a:xfrm>
            <a:off x="6154738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2" name="Line 406"/>
          <p:cNvSpPr>
            <a:spLocks noChangeShapeType="1"/>
          </p:cNvSpPr>
          <p:nvPr/>
        </p:nvSpPr>
        <p:spPr bwMode="auto">
          <a:xfrm>
            <a:off x="6577013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3" name="Line 407"/>
          <p:cNvSpPr>
            <a:spLocks noChangeShapeType="1"/>
          </p:cNvSpPr>
          <p:nvPr/>
        </p:nvSpPr>
        <p:spPr bwMode="auto">
          <a:xfrm>
            <a:off x="7002463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4" name="Line 408"/>
          <p:cNvSpPr>
            <a:spLocks noChangeShapeType="1"/>
          </p:cNvSpPr>
          <p:nvPr/>
        </p:nvSpPr>
        <p:spPr bwMode="auto">
          <a:xfrm>
            <a:off x="8293100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5" name="Line 409"/>
          <p:cNvSpPr>
            <a:spLocks noChangeShapeType="1"/>
          </p:cNvSpPr>
          <p:nvPr/>
        </p:nvSpPr>
        <p:spPr bwMode="auto">
          <a:xfrm>
            <a:off x="7456488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6" name="Line 410"/>
          <p:cNvSpPr>
            <a:spLocks noChangeShapeType="1"/>
          </p:cNvSpPr>
          <p:nvPr/>
        </p:nvSpPr>
        <p:spPr bwMode="auto">
          <a:xfrm>
            <a:off x="7867650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7" name="Line 411"/>
          <p:cNvSpPr>
            <a:spLocks noChangeShapeType="1"/>
          </p:cNvSpPr>
          <p:nvPr/>
        </p:nvSpPr>
        <p:spPr bwMode="auto">
          <a:xfrm>
            <a:off x="8718550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Line 465"/>
          <p:cNvSpPr>
            <a:spLocks noChangeShapeType="1"/>
          </p:cNvSpPr>
          <p:nvPr/>
        </p:nvSpPr>
        <p:spPr bwMode="auto">
          <a:xfrm>
            <a:off x="4016375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9" name="Line 466"/>
          <p:cNvSpPr>
            <a:spLocks noChangeShapeType="1"/>
          </p:cNvSpPr>
          <p:nvPr/>
        </p:nvSpPr>
        <p:spPr bwMode="auto">
          <a:xfrm>
            <a:off x="4471988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0" name="Line 467"/>
          <p:cNvSpPr>
            <a:spLocks noChangeShapeType="1"/>
          </p:cNvSpPr>
          <p:nvPr/>
        </p:nvSpPr>
        <p:spPr bwMode="auto">
          <a:xfrm>
            <a:off x="3600450" y="2327275"/>
            <a:ext cx="0" cy="367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1" name="Line 484"/>
          <p:cNvSpPr>
            <a:spLocks noChangeShapeType="1"/>
          </p:cNvSpPr>
          <p:nvPr/>
        </p:nvSpPr>
        <p:spPr bwMode="auto">
          <a:xfrm>
            <a:off x="1482725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2" name="Line 485"/>
          <p:cNvSpPr>
            <a:spLocks noChangeShapeType="1"/>
          </p:cNvSpPr>
          <p:nvPr/>
        </p:nvSpPr>
        <p:spPr bwMode="auto">
          <a:xfrm>
            <a:off x="1901825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3" name="Line 486"/>
          <p:cNvSpPr>
            <a:spLocks noChangeShapeType="1"/>
          </p:cNvSpPr>
          <p:nvPr/>
        </p:nvSpPr>
        <p:spPr bwMode="auto">
          <a:xfrm>
            <a:off x="2333625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4" name="Line 487"/>
          <p:cNvSpPr>
            <a:spLocks noChangeShapeType="1"/>
          </p:cNvSpPr>
          <p:nvPr/>
        </p:nvSpPr>
        <p:spPr bwMode="auto">
          <a:xfrm>
            <a:off x="2747963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5" name="Line 488"/>
          <p:cNvSpPr>
            <a:spLocks noChangeShapeType="1"/>
          </p:cNvSpPr>
          <p:nvPr/>
        </p:nvSpPr>
        <p:spPr bwMode="auto">
          <a:xfrm>
            <a:off x="3170238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6" name="Line 489"/>
          <p:cNvSpPr>
            <a:spLocks noChangeShapeType="1"/>
          </p:cNvSpPr>
          <p:nvPr/>
        </p:nvSpPr>
        <p:spPr bwMode="auto">
          <a:xfrm>
            <a:off x="5316538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7" name="Line 490"/>
          <p:cNvSpPr>
            <a:spLocks noChangeShapeType="1"/>
          </p:cNvSpPr>
          <p:nvPr/>
        </p:nvSpPr>
        <p:spPr bwMode="auto">
          <a:xfrm>
            <a:off x="5724525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8" name="Line 491"/>
          <p:cNvSpPr>
            <a:spLocks noChangeShapeType="1"/>
          </p:cNvSpPr>
          <p:nvPr/>
        </p:nvSpPr>
        <p:spPr bwMode="auto">
          <a:xfrm>
            <a:off x="4883150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9" name="Line 492"/>
          <p:cNvSpPr>
            <a:spLocks noChangeShapeType="1"/>
          </p:cNvSpPr>
          <p:nvPr/>
        </p:nvSpPr>
        <p:spPr bwMode="auto">
          <a:xfrm>
            <a:off x="6154738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0" name="Line 493"/>
          <p:cNvSpPr>
            <a:spLocks noChangeShapeType="1"/>
          </p:cNvSpPr>
          <p:nvPr/>
        </p:nvSpPr>
        <p:spPr bwMode="auto">
          <a:xfrm>
            <a:off x="6577013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1" name="Line 494"/>
          <p:cNvSpPr>
            <a:spLocks noChangeShapeType="1"/>
          </p:cNvSpPr>
          <p:nvPr/>
        </p:nvSpPr>
        <p:spPr bwMode="auto">
          <a:xfrm>
            <a:off x="7018338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2" name="Line 495"/>
          <p:cNvSpPr>
            <a:spLocks noChangeShapeType="1"/>
          </p:cNvSpPr>
          <p:nvPr/>
        </p:nvSpPr>
        <p:spPr bwMode="auto">
          <a:xfrm>
            <a:off x="8293100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3" name="Line 496"/>
          <p:cNvSpPr>
            <a:spLocks noChangeShapeType="1"/>
          </p:cNvSpPr>
          <p:nvPr/>
        </p:nvSpPr>
        <p:spPr bwMode="auto">
          <a:xfrm>
            <a:off x="7462838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4" name="Line 497"/>
          <p:cNvSpPr>
            <a:spLocks noChangeShapeType="1"/>
          </p:cNvSpPr>
          <p:nvPr/>
        </p:nvSpPr>
        <p:spPr bwMode="auto">
          <a:xfrm>
            <a:off x="7867650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5" name="Line 498"/>
          <p:cNvSpPr>
            <a:spLocks noChangeShapeType="1"/>
          </p:cNvSpPr>
          <p:nvPr/>
        </p:nvSpPr>
        <p:spPr bwMode="auto">
          <a:xfrm>
            <a:off x="8718550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6" name="Line 499"/>
          <p:cNvSpPr>
            <a:spLocks noChangeShapeType="1"/>
          </p:cNvSpPr>
          <p:nvPr/>
        </p:nvSpPr>
        <p:spPr bwMode="auto">
          <a:xfrm>
            <a:off x="4016375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7" name="Line 500"/>
          <p:cNvSpPr>
            <a:spLocks noChangeShapeType="1"/>
          </p:cNvSpPr>
          <p:nvPr/>
        </p:nvSpPr>
        <p:spPr bwMode="auto">
          <a:xfrm>
            <a:off x="4471988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8" name="Line 501"/>
          <p:cNvSpPr>
            <a:spLocks noChangeShapeType="1"/>
          </p:cNvSpPr>
          <p:nvPr/>
        </p:nvSpPr>
        <p:spPr bwMode="auto">
          <a:xfrm>
            <a:off x="3600450" y="6181725"/>
            <a:ext cx="0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9" name="Line 508"/>
          <p:cNvSpPr>
            <a:spLocks noChangeShapeType="1"/>
          </p:cNvSpPr>
          <p:nvPr/>
        </p:nvSpPr>
        <p:spPr bwMode="auto">
          <a:xfrm>
            <a:off x="0" y="16351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0" name="Rectangle 509"/>
          <p:cNvSpPr>
            <a:spLocks noChangeArrowheads="1"/>
          </p:cNvSpPr>
          <p:nvPr/>
        </p:nvSpPr>
        <p:spPr bwMode="auto">
          <a:xfrm>
            <a:off x="73025" y="1746250"/>
            <a:ext cx="1358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II. MES</a:t>
            </a:r>
            <a:endParaRPr lang="es-ES" altLang="es-MX" sz="900" b="1"/>
          </a:p>
        </p:txBody>
      </p:sp>
      <p:sp>
        <p:nvSpPr>
          <p:cNvPr id="3141" name="Line 510"/>
          <p:cNvSpPr>
            <a:spLocks noChangeShapeType="1"/>
          </p:cNvSpPr>
          <p:nvPr/>
        </p:nvSpPr>
        <p:spPr bwMode="auto">
          <a:xfrm>
            <a:off x="0" y="221297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2" name="Text Box 511"/>
          <p:cNvSpPr txBox="1">
            <a:spLocks noChangeArrowheads="1"/>
          </p:cNvSpPr>
          <p:nvPr/>
        </p:nvSpPr>
        <p:spPr bwMode="auto">
          <a:xfrm>
            <a:off x="2771775" y="1909763"/>
            <a:ext cx="37941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20 Y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MÁS</a:t>
            </a:r>
          </a:p>
        </p:txBody>
      </p:sp>
      <p:sp>
        <p:nvSpPr>
          <p:cNvPr id="3143" name="Text Box 512"/>
          <p:cNvSpPr txBox="1">
            <a:spLocks noChangeArrowheads="1"/>
          </p:cNvSpPr>
          <p:nvPr/>
        </p:nvSpPr>
        <p:spPr bwMode="auto">
          <a:xfrm>
            <a:off x="1917700" y="1947863"/>
            <a:ext cx="39211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5 A 9</a:t>
            </a:r>
          </a:p>
        </p:txBody>
      </p:sp>
      <p:sp>
        <p:nvSpPr>
          <p:cNvPr id="3144" name="Text Box 513"/>
          <p:cNvSpPr txBox="1">
            <a:spLocks noChangeArrowheads="1"/>
          </p:cNvSpPr>
          <p:nvPr/>
        </p:nvSpPr>
        <p:spPr bwMode="auto">
          <a:xfrm>
            <a:off x="1482725" y="1671638"/>
            <a:ext cx="16843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EDAD (AÑOS)</a:t>
            </a:r>
          </a:p>
        </p:txBody>
      </p:sp>
      <p:sp>
        <p:nvSpPr>
          <p:cNvPr id="3145" name="Text Box 514"/>
          <p:cNvSpPr txBox="1">
            <a:spLocks noChangeArrowheads="1"/>
          </p:cNvSpPr>
          <p:nvPr/>
        </p:nvSpPr>
        <p:spPr bwMode="auto">
          <a:xfrm>
            <a:off x="1436688" y="1900238"/>
            <a:ext cx="514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5</a:t>
            </a:r>
            <a:endParaRPr lang="es-ES_tradnl" altLang="es-MX"/>
          </a:p>
        </p:txBody>
      </p:sp>
      <p:sp>
        <p:nvSpPr>
          <p:cNvPr id="3146" name="Text Box 515"/>
          <p:cNvSpPr txBox="1">
            <a:spLocks noChangeArrowheads="1"/>
          </p:cNvSpPr>
          <p:nvPr/>
        </p:nvSpPr>
        <p:spPr bwMode="auto">
          <a:xfrm>
            <a:off x="2279650" y="1952625"/>
            <a:ext cx="490538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10 A 19</a:t>
            </a:r>
          </a:p>
        </p:txBody>
      </p:sp>
      <p:sp>
        <p:nvSpPr>
          <p:cNvPr id="3147" name="Line 516"/>
          <p:cNvSpPr>
            <a:spLocks noChangeShapeType="1"/>
          </p:cNvSpPr>
          <p:nvPr/>
        </p:nvSpPr>
        <p:spPr bwMode="auto">
          <a:xfrm>
            <a:off x="4467225" y="1892300"/>
            <a:ext cx="2525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8" name="Text Box 517"/>
          <p:cNvSpPr txBox="1">
            <a:spLocks noChangeArrowheads="1"/>
          </p:cNvSpPr>
          <p:nvPr/>
        </p:nvSpPr>
        <p:spPr bwMode="auto">
          <a:xfrm>
            <a:off x="3614738" y="1606550"/>
            <a:ext cx="33734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MOTIVO DE LA ATENCIÓN</a:t>
            </a:r>
            <a:endParaRPr lang="es-ES_tradnl" altLang="es-MX" sz="700"/>
          </a:p>
        </p:txBody>
      </p:sp>
      <p:sp>
        <p:nvSpPr>
          <p:cNvPr id="3149" name="Line 518"/>
          <p:cNvSpPr>
            <a:spLocks noChangeShapeType="1"/>
          </p:cNvSpPr>
          <p:nvPr/>
        </p:nvSpPr>
        <p:spPr bwMode="auto">
          <a:xfrm>
            <a:off x="1901825" y="1905000"/>
            <a:ext cx="0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0" name="Line 519"/>
          <p:cNvSpPr>
            <a:spLocks noChangeShapeType="1"/>
          </p:cNvSpPr>
          <p:nvPr/>
        </p:nvSpPr>
        <p:spPr bwMode="auto">
          <a:xfrm>
            <a:off x="2333625" y="1903413"/>
            <a:ext cx="0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1" name="Line 520"/>
          <p:cNvSpPr>
            <a:spLocks noChangeShapeType="1"/>
          </p:cNvSpPr>
          <p:nvPr/>
        </p:nvSpPr>
        <p:spPr bwMode="auto">
          <a:xfrm>
            <a:off x="2747963" y="1898650"/>
            <a:ext cx="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2" name="Line 521"/>
          <p:cNvSpPr>
            <a:spLocks noChangeShapeType="1"/>
          </p:cNvSpPr>
          <p:nvPr/>
        </p:nvSpPr>
        <p:spPr bwMode="auto">
          <a:xfrm>
            <a:off x="4016375" y="1782763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3" name="Line 522"/>
          <p:cNvSpPr>
            <a:spLocks noChangeShapeType="1"/>
          </p:cNvSpPr>
          <p:nvPr/>
        </p:nvSpPr>
        <p:spPr bwMode="auto">
          <a:xfrm>
            <a:off x="4883150" y="19002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4" name="Line 523"/>
          <p:cNvSpPr>
            <a:spLocks noChangeShapeType="1"/>
          </p:cNvSpPr>
          <p:nvPr/>
        </p:nvSpPr>
        <p:spPr bwMode="auto">
          <a:xfrm>
            <a:off x="5316538" y="1779588"/>
            <a:ext cx="0" cy="427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5" name="Line 524"/>
          <p:cNvSpPr>
            <a:spLocks noChangeShapeType="1"/>
          </p:cNvSpPr>
          <p:nvPr/>
        </p:nvSpPr>
        <p:spPr bwMode="auto">
          <a:xfrm>
            <a:off x="5724525" y="19081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6" name="Text Box 525"/>
          <p:cNvSpPr txBox="1">
            <a:spLocks noChangeArrowheads="1"/>
          </p:cNvSpPr>
          <p:nvPr/>
        </p:nvSpPr>
        <p:spPr bwMode="auto">
          <a:xfrm>
            <a:off x="5243513" y="1916113"/>
            <a:ext cx="547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TUBER-</a:t>
            </a:r>
          </a:p>
          <a:p>
            <a:pPr algn="ctr"/>
            <a:r>
              <a:rPr lang="es-ES_tradnl" altLang="es-MX" sz="700"/>
              <a:t>CULOSA</a:t>
            </a:r>
            <a:endParaRPr lang="es-ES_tradnl" altLang="es-MX"/>
          </a:p>
        </p:txBody>
      </p:sp>
      <p:sp>
        <p:nvSpPr>
          <p:cNvPr id="3157" name="Line 526"/>
          <p:cNvSpPr>
            <a:spLocks noChangeShapeType="1"/>
          </p:cNvSpPr>
          <p:nvPr/>
        </p:nvSpPr>
        <p:spPr bwMode="auto">
          <a:xfrm>
            <a:off x="3170238" y="1636713"/>
            <a:ext cx="0" cy="581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8" name="Line 527"/>
          <p:cNvSpPr>
            <a:spLocks noChangeShapeType="1"/>
          </p:cNvSpPr>
          <p:nvPr/>
        </p:nvSpPr>
        <p:spPr bwMode="auto">
          <a:xfrm>
            <a:off x="3600450" y="1635125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9" name="Line 528"/>
          <p:cNvSpPr>
            <a:spLocks noChangeShapeType="1"/>
          </p:cNvSpPr>
          <p:nvPr/>
        </p:nvSpPr>
        <p:spPr bwMode="auto">
          <a:xfrm>
            <a:off x="1492250" y="1895475"/>
            <a:ext cx="1673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0" name="Line 530"/>
          <p:cNvSpPr>
            <a:spLocks noChangeShapeType="1"/>
          </p:cNvSpPr>
          <p:nvPr/>
        </p:nvSpPr>
        <p:spPr bwMode="auto">
          <a:xfrm>
            <a:off x="4471988" y="177482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1" name="Text Box 531"/>
          <p:cNvSpPr txBox="1">
            <a:spLocks noChangeArrowheads="1"/>
          </p:cNvSpPr>
          <p:nvPr/>
        </p:nvSpPr>
        <p:spPr bwMode="auto">
          <a:xfrm>
            <a:off x="3548063" y="1749425"/>
            <a:ext cx="5175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CURA-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CIÓN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DE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HERIDA</a:t>
            </a:r>
          </a:p>
        </p:txBody>
      </p:sp>
      <p:sp>
        <p:nvSpPr>
          <p:cNvPr id="3162" name="Text Box 533"/>
          <p:cNvSpPr txBox="1">
            <a:spLocks noChangeArrowheads="1"/>
          </p:cNvSpPr>
          <p:nvPr/>
        </p:nvSpPr>
        <p:spPr bwMode="auto">
          <a:xfrm>
            <a:off x="4429125" y="1735138"/>
            <a:ext cx="901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APLICACIÓN DE:</a:t>
            </a:r>
            <a:endParaRPr lang="es-ES_tradnl" altLang="es-MX"/>
          </a:p>
        </p:txBody>
      </p:sp>
      <p:sp>
        <p:nvSpPr>
          <p:cNvPr id="3163" name="Line 537"/>
          <p:cNvSpPr>
            <a:spLocks noChangeShapeType="1"/>
          </p:cNvSpPr>
          <p:nvPr/>
        </p:nvSpPr>
        <p:spPr bwMode="auto">
          <a:xfrm>
            <a:off x="6577013" y="1893888"/>
            <a:ext cx="0" cy="314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4" name="Line 538"/>
          <p:cNvSpPr>
            <a:spLocks noChangeShapeType="1"/>
          </p:cNvSpPr>
          <p:nvPr/>
        </p:nvSpPr>
        <p:spPr bwMode="auto">
          <a:xfrm>
            <a:off x="5729288" y="2089150"/>
            <a:ext cx="847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5" name="Line 539"/>
          <p:cNvSpPr>
            <a:spLocks noChangeShapeType="1"/>
          </p:cNvSpPr>
          <p:nvPr/>
        </p:nvSpPr>
        <p:spPr bwMode="auto">
          <a:xfrm>
            <a:off x="6154738" y="2095500"/>
            <a:ext cx="0" cy="119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6" name="Text Box 540"/>
          <p:cNvSpPr txBox="1">
            <a:spLocks noChangeArrowheads="1"/>
          </p:cNvSpPr>
          <p:nvPr/>
        </p:nvSpPr>
        <p:spPr bwMode="auto">
          <a:xfrm>
            <a:off x="5643563" y="1860550"/>
            <a:ext cx="10128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HIPERTENSA CON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TOMA DE PRESIÓN</a:t>
            </a:r>
          </a:p>
        </p:txBody>
      </p:sp>
      <p:sp>
        <p:nvSpPr>
          <p:cNvPr id="3167" name="Text Box 542"/>
          <p:cNvSpPr txBox="1">
            <a:spLocks noChangeArrowheads="1"/>
          </p:cNvSpPr>
          <p:nvPr/>
        </p:nvSpPr>
        <p:spPr bwMode="auto">
          <a:xfrm>
            <a:off x="5807075" y="2054225"/>
            <a:ext cx="2682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SI</a:t>
            </a:r>
            <a:endParaRPr lang="es-ES_tradnl" altLang="es-MX"/>
          </a:p>
        </p:txBody>
      </p:sp>
      <p:sp>
        <p:nvSpPr>
          <p:cNvPr id="3168" name="Text Box 543"/>
          <p:cNvSpPr txBox="1">
            <a:spLocks noChangeArrowheads="1"/>
          </p:cNvSpPr>
          <p:nvPr/>
        </p:nvSpPr>
        <p:spPr bwMode="auto">
          <a:xfrm>
            <a:off x="6213475" y="2051050"/>
            <a:ext cx="3175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NO</a:t>
            </a:r>
            <a:endParaRPr lang="es-ES_tradnl" altLang="es-MX"/>
          </a:p>
        </p:txBody>
      </p:sp>
      <p:sp>
        <p:nvSpPr>
          <p:cNvPr id="3169" name="Line 544"/>
          <p:cNvSpPr>
            <a:spLocks noChangeShapeType="1"/>
          </p:cNvSpPr>
          <p:nvPr/>
        </p:nvSpPr>
        <p:spPr bwMode="auto">
          <a:xfrm>
            <a:off x="6997700" y="1636713"/>
            <a:ext cx="0" cy="579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0" name="Line 545"/>
          <p:cNvSpPr>
            <a:spLocks noChangeShapeType="1"/>
          </p:cNvSpPr>
          <p:nvPr/>
        </p:nvSpPr>
        <p:spPr bwMode="auto">
          <a:xfrm>
            <a:off x="3603625" y="1771650"/>
            <a:ext cx="5543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1" name="Text Box 546"/>
          <p:cNvSpPr txBox="1">
            <a:spLocks noChangeArrowheads="1"/>
          </p:cNvSpPr>
          <p:nvPr/>
        </p:nvSpPr>
        <p:spPr bwMode="auto">
          <a:xfrm>
            <a:off x="7027863" y="1597025"/>
            <a:ext cx="21177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PERSONAS REFERIDAS</a:t>
            </a:r>
            <a:endParaRPr lang="es-ES_tradnl" altLang="es-MX"/>
          </a:p>
        </p:txBody>
      </p:sp>
      <p:sp>
        <p:nvSpPr>
          <p:cNvPr id="3172" name="Line 547"/>
          <p:cNvSpPr>
            <a:spLocks noChangeShapeType="1"/>
          </p:cNvSpPr>
          <p:nvPr/>
        </p:nvSpPr>
        <p:spPr bwMode="auto">
          <a:xfrm>
            <a:off x="7451725" y="1774825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3" name="Line 548"/>
          <p:cNvSpPr>
            <a:spLocks noChangeShapeType="1"/>
          </p:cNvSpPr>
          <p:nvPr/>
        </p:nvSpPr>
        <p:spPr bwMode="auto">
          <a:xfrm>
            <a:off x="7867650" y="1766888"/>
            <a:ext cx="0" cy="44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4" name="Line 549"/>
          <p:cNvSpPr>
            <a:spLocks noChangeShapeType="1"/>
          </p:cNvSpPr>
          <p:nvPr/>
        </p:nvSpPr>
        <p:spPr bwMode="auto">
          <a:xfrm>
            <a:off x="8293100" y="1766888"/>
            <a:ext cx="0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5" name="Line 550"/>
          <p:cNvSpPr>
            <a:spLocks noChangeShapeType="1"/>
          </p:cNvSpPr>
          <p:nvPr/>
        </p:nvSpPr>
        <p:spPr bwMode="auto">
          <a:xfrm>
            <a:off x="8718550" y="1776413"/>
            <a:ext cx="0" cy="433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6" name="Text Box 551"/>
          <p:cNvSpPr txBox="1">
            <a:spLocks noChangeArrowheads="1"/>
          </p:cNvSpPr>
          <p:nvPr/>
        </p:nvSpPr>
        <p:spPr bwMode="auto">
          <a:xfrm>
            <a:off x="6989763" y="1731963"/>
            <a:ext cx="5000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TOSE-</a:t>
            </a:r>
          </a:p>
          <a:p>
            <a:pPr algn="ctr"/>
            <a:r>
              <a:rPr lang="es-ES_tradnl" altLang="es-MX" sz="700"/>
              <a:t>DORAS</a:t>
            </a:r>
          </a:p>
          <a:p>
            <a:pPr algn="ctr"/>
            <a:r>
              <a:rPr lang="es-ES_tradnl" altLang="es-MX" sz="700"/>
              <a:t>CRÓNI-</a:t>
            </a:r>
          </a:p>
          <a:p>
            <a:pPr algn="ctr"/>
            <a:r>
              <a:rPr lang="es-ES_tradnl" altLang="es-MX" sz="700"/>
              <a:t>CAS</a:t>
            </a:r>
          </a:p>
        </p:txBody>
      </p:sp>
      <p:sp>
        <p:nvSpPr>
          <p:cNvPr id="3177" name="Text Box 552"/>
          <p:cNvSpPr txBox="1">
            <a:spLocks noChangeArrowheads="1"/>
          </p:cNvSpPr>
          <p:nvPr/>
        </p:nvSpPr>
        <p:spPr bwMode="auto">
          <a:xfrm>
            <a:off x="7388225" y="1827213"/>
            <a:ext cx="536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HIPER-</a:t>
            </a:r>
          </a:p>
          <a:p>
            <a:pPr algn="ctr"/>
            <a:r>
              <a:rPr lang="es-ES_tradnl" altLang="es-MX" sz="700"/>
              <a:t>TENSAS</a:t>
            </a:r>
            <a:endParaRPr lang="es-ES_tradnl" altLang="es-MX"/>
          </a:p>
        </p:txBody>
      </p:sp>
      <p:sp>
        <p:nvSpPr>
          <p:cNvPr id="3178" name="Text Box 555"/>
          <p:cNvSpPr txBox="1">
            <a:spLocks noChangeArrowheads="1"/>
          </p:cNvSpPr>
          <p:nvPr/>
        </p:nvSpPr>
        <p:spPr bwMode="auto">
          <a:xfrm>
            <a:off x="8718550" y="1885950"/>
            <a:ext cx="4413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OTRO</a:t>
            </a:r>
            <a:endParaRPr lang="es-ES_tradnl" altLang="es-MX"/>
          </a:p>
        </p:txBody>
      </p:sp>
      <p:sp>
        <p:nvSpPr>
          <p:cNvPr id="3179" name="Line 556"/>
          <p:cNvSpPr>
            <a:spLocks noChangeShapeType="1"/>
          </p:cNvSpPr>
          <p:nvPr/>
        </p:nvSpPr>
        <p:spPr bwMode="auto">
          <a:xfrm>
            <a:off x="1482725" y="1636713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80" name="Text Box 557"/>
          <p:cNvSpPr txBox="1">
            <a:spLocks noChangeArrowheads="1"/>
          </p:cNvSpPr>
          <p:nvPr/>
        </p:nvSpPr>
        <p:spPr bwMode="auto">
          <a:xfrm>
            <a:off x="0" y="6205538"/>
            <a:ext cx="1485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TOTAL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1 Grupo"/>
          <p:cNvGrpSpPr>
            <a:grpSpLocks/>
          </p:cNvGrpSpPr>
          <p:nvPr/>
        </p:nvGrpSpPr>
        <p:grpSpPr bwMode="auto">
          <a:xfrm>
            <a:off x="0" y="1651000"/>
            <a:ext cx="9144000" cy="2774950"/>
            <a:chOff x="0" y="1651000"/>
            <a:chExt cx="9144000" cy="2774950"/>
          </a:xfrm>
        </p:grpSpPr>
        <p:sp>
          <p:nvSpPr>
            <p:cNvPr id="4172" name="Line 4"/>
            <p:cNvSpPr>
              <a:spLocks noChangeShapeType="1"/>
            </p:cNvSpPr>
            <p:nvPr/>
          </p:nvSpPr>
          <p:spPr bwMode="auto">
            <a:xfrm>
              <a:off x="0" y="3536232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3" name="Line 5"/>
            <p:cNvSpPr>
              <a:spLocks noChangeShapeType="1"/>
            </p:cNvSpPr>
            <p:nvPr/>
          </p:nvSpPr>
          <p:spPr bwMode="auto">
            <a:xfrm>
              <a:off x="0" y="3740179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4" name="Line 6"/>
            <p:cNvSpPr>
              <a:spLocks noChangeShapeType="1"/>
            </p:cNvSpPr>
            <p:nvPr/>
          </p:nvSpPr>
          <p:spPr bwMode="auto">
            <a:xfrm>
              <a:off x="0" y="3111768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5" name="Line 12"/>
            <p:cNvSpPr>
              <a:spLocks noChangeShapeType="1"/>
            </p:cNvSpPr>
            <p:nvPr/>
          </p:nvSpPr>
          <p:spPr bwMode="auto">
            <a:xfrm>
              <a:off x="0" y="2901448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6" name="Line 13"/>
            <p:cNvSpPr>
              <a:spLocks noChangeShapeType="1"/>
            </p:cNvSpPr>
            <p:nvPr/>
          </p:nvSpPr>
          <p:spPr bwMode="auto">
            <a:xfrm>
              <a:off x="0" y="2273037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7" name="Line 14"/>
            <p:cNvSpPr>
              <a:spLocks noChangeShapeType="1"/>
            </p:cNvSpPr>
            <p:nvPr/>
          </p:nvSpPr>
          <p:spPr bwMode="auto">
            <a:xfrm>
              <a:off x="0" y="2484632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8" name="Line 15"/>
            <p:cNvSpPr>
              <a:spLocks noChangeShapeType="1"/>
            </p:cNvSpPr>
            <p:nvPr/>
          </p:nvSpPr>
          <p:spPr bwMode="auto">
            <a:xfrm>
              <a:off x="0" y="2696227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9" name="Line 20"/>
            <p:cNvSpPr>
              <a:spLocks noChangeShapeType="1"/>
            </p:cNvSpPr>
            <p:nvPr/>
          </p:nvSpPr>
          <p:spPr bwMode="auto">
            <a:xfrm>
              <a:off x="0" y="1651000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0" name="Line 21"/>
            <p:cNvSpPr>
              <a:spLocks noChangeShapeType="1"/>
            </p:cNvSpPr>
            <p:nvPr/>
          </p:nvSpPr>
          <p:spPr bwMode="auto">
            <a:xfrm>
              <a:off x="0" y="1856221"/>
              <a:ext cx="91281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1" name="Line 22"/>
            <p:cNvSpPr>
              <a:spLocks noChangeShapeType="1"/>
            </p:cNvSpPr>
            <p:nvPr/>
          </p:nvSpPr>
          <p:spPr bwMode="auto">
            <a:xfrm>
              <a:off x="0" y="206144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2" name="Line 93"/>
            <p:cNvSpPr>
              <a:spLocks noChangeShapeType="1"/>
            </p:cNvSpPr>
            <p:nvPr/>
          </p:nvSpPr>
          <p:spPr bwMode="auto">
            <a:xfrm>
              <a:off x="0" y="331699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3" name="Line 94"/>
            <p:cNvSpPr>
              <a:spLocks noChangeShapeType="1"/>
            </p:cNvSpPr>
            <p:nvPr/>
          </p:nvSpPr>
          <p:spPr bwMode="auto">
            <a:xfrm>
              <a:off x="0" y="3945401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4" name="Line 95"/>
            <p:cNvSpPr>
              <a:spLocks noChangeShapeType="1"/>
            </p:cNvSpPr>
            <p:nvPr/>
          </p:nvSpPr>
          <p:spPr bwMode="auto">
            <a:xfrm>
              <a:off x="0" y="416652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5" name="Line 116"/>
            <p:cNvSpPr>
              <a:spLocks noChangeShapeType="1"/>
            </p:cNvSpPr>
            <p:nvPr/>
          </p:nvSpPr>
          <p:spPr bwMode="auto">
            <a:xfrm>
              <a:off x="0" y="422388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6" name="Line 117"/>
            <p:cNvSpPr>
              <a:spLocks noChangeShapeType="1"/>
            </p:cNvSpPr>
            <p:nvPr/>
          </p:nvSpPr>
          <p:spPr bwMode="auto">
            <a:xfrm>
              <a:off x="0" y="442595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099" name="Group 132"/>
          <p:cNvGrpSpPr>
            <a:grpSpLocks/>
          </p:cNvGrpSpPr>
          <p:nvPr/>
        </p:nvGrpSpPr>
        <p:grpSpPr bwMode="auto">
          <a:xfrm>
            <a:off x="95250" y="4903788"/>
            <a:ext cx="8864600" cy="1530350"/>
            <a:chOff x="0" y="3155"/>
            <a:chExt cx="5760" cy="953"/>
          </a:xfrm>
        </p:grpSpPr>
        <p:grpSp>
          <p:nvGrpSpPr>
            <p:cNvPr id="4162" name="Group 120"/>
            <p:cNvGrpSpPr>
              <a:grpSpLocks/>
            </p:cNvGrpSpPr>
            <p:nvPr/>
          </p:nvGrpSpPr>
          <p:grpSpPr bwMode="auto">
            <a:xfrm>
              <a:off x="0" y="3390"/>
              <a:ext cx="5760" cy="477"/>
              <a:chOff x="0" y="3606"/>
              <a:chExt cx="5760" cy="498"/>
            </a:xfrm>
          </p:grpSpPr>
          <p:sp>
            <p:nvSpPr>
              <p:cNvPr id="4167" name="Line 121"/>
              <p:cNvSpPr>
                <a:spLocks noChangeShapeType="1"/>
              </p:cNvSpPr>
              <p:nvPr/>
            </p:nvSpPr>
            <p:spPr bwMode="auto">
              <a:xfrm>
                <a:off x="0" y="385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68" name="Line 122"/>
              <p:cNvSpPr>
                <a:spLocks noChangeShapeType="1"/>
              </p:cNvSpPr>
              <p:nvPr/>
            </p:nvSpPr>
            <p:spPr bwMode="auto">
              <a:xfrm>
                <a:off x="0" y="410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69" name="Line 123"/>
              <p:cNvSpPr>
                <a:spLocks noChangeShapeType="1"/>
              </p:cNvSpPr>
              <p:nvPr/>
            </p:nvSpPr>
            <p:spPr bwMode="auto">
              <a:xfrm>
                <a:off x="0" y="3978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70" name="Line 124"/>
              <p:cNvSpPr>
                <a:spLocks noChangeShapeType="1"/>
              </p:cNvSpPr>
              <p:nvPr/>
            </p:nvSpPr>
            <p:spPr bwMode="auto">
              <a:xfrm>
                <a:off x="0" y="3606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71" name="Line 125"/>
              <p:cNvSpPr>
                <a:spLocks noChangeShapeType="1"/>
              </p:cNvSpPr>
              <p:nvPr/>
            </p:nvSpPr>
            <p:spPr bwMode="auto">
              <a:xfrm>
                <a:off x="0" y="373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4163" name="Line 127"/>
            <p:cNvSpPr>
              <a:spLocks noChangeShapeType="1"/>
            </p:cNvSpPr>
            <p:nvPr/>
          </p:nvSpPr>
          <p:spPr bwMode="auto">
            <a:xfrm>
              <a:off x="0" y="315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4" name="Line 128"/>
            <p:cNvSpPr>
              <a:spLocks noChangeShapeType="1"/>
            </p:cNvSpPr>
            <p:nvPr/>
          </p:nvSpPr>
          <p:spPr bwMode="auto">
            <a:xfrm>
              <a:off x="0" y="327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5" name="Line 129"/>
            <p:cNvSpPr>
              <a:spLocks noChangeShapeType="1"/>
            </p:cNvSpPr>
            <p:nvPr/>
          </p:nvSpPr>
          <p:spPr bwMode="auto">
            <a:xfrm>
              <a:off x="0" y="3987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6" name="Line 130"/>
            <p:cNvSpPr>
              <a:spLocks noChangeShapeType="1"/>
            </p:cNvSpPr>
            <p:nvPr/>
          </p:nvSpPr>
          <p:spPr bwMode="auto">
            <a:xfrm>
              <a:off x="0" y="4108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4100" name="Line 149"/>
          <p:cNvSpPr>
            <a:spLocks noChangeShapeType="1"/>
          </p:cNvSpPr>
          <p:nvPr/>
        </p:nvSpPr>
        <p:spPr bwMode="auto">
          <a:xfrm flipH="1">
            <a:off x="0" y="45275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1" name="Rectangle 150"/>
          <p:cNvSpPr>
            <a:spLocks noChangeArrowheads="1"/>
          </p:cNvSpPr>
          <p:nvPr/>
        </p:nvSpPr>
        <p:spPr bwMode="auto">
          <a:xfrm>
            <a:off x="0" y="6683375"/>
            <a:ext cx="8001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REVERSO</a:t>
            </a:r>
          </a:p>
        </p:txBody>
      </p:sp>
      <p:sp>
        <p:nvSpPr>
          <p:cNvPr id="4102" name="Line 18"/>
          <p:cNvSpPr>
            <a:spLocks noChangeShapeType="1"/>
          </p:cNvSpPr>
          <p:nvPr/>
        </p:nvSpPr>
        <p:spPr bwMode="auto">
          <a:xfrm>
            <a:off x="1365250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3" name="Line 170"/>
          <p:cNvSpPr>
            <a:spLocks noChangeShapeType="1"/>
          </p:cNvSpPr>
          <p:nvPr/>
        </p:nvSpPr>
        <p:spPr bwMode="auto">
          <a:xfrm>
            <a:off x="2024063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4" name="Line 172"/>
          <p:cNvSpPr>
            <a:spLocks noChangeShapeType="1"/>
          </p:cNvSpPr>
          <p:nvPr/>
        </p:nvSpPr>
        <p:spPr bwMode="auto">
          <a:xfrm>
            <a:off x="2665413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5" name="Line 173"/>
          <p:cNvSpPr>
            <a:spLocks noChangeShapeType="1"/>
          </p:cNvSpPr>
          <p:nvPr/>
        </p:nvSpPr>
        <p:spPr bwMode="auto">
          <a:xfrm>
            <a:off x="3311525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6" name="Line 175"/>
          <p:cNvSpPr>
            <a:spLocks noChangeShapeType="1"/>
          </p:cNvSpPr>
          <p:nvPr/>
        </p:nvSpPr>
        <p:spPr bwMode="auto">
          <a:xfrm>
            <a:off x="3967163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7" name="Line 176"/>
          <p:cNvSpPr>
            <a:spLocks noChangeShapeType="1"/>
          </p:cNvSpPr>
          <p:nvPr/>
        </p:nvSpPr>
        <p:spPr bwMode="auto">
          <a:xfrm>
            <a:off x="4602163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8" name="Line 178"/>
          <p:cNvSpPr>
            <a:spLocks noChangeShapeType="1"/>
          </p:cNvSpPr>
          <p:nvPr/>
        </p:nvSpPr>
        <p:spPr bwMode="auto">
          <a:xfrm>
            <a:off x="5248275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9" name="Line 179"/>
          <p:cNvSpPr>
            <a:spLocks noChangeShapeType="1"/>
          </p:cNvSpPr>
          <p:nvPr/>
        </p:nvSpPr>
        <p:spPr bwMode="auto">
          <a:xfrm>
            <a:off x="5907088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0" name="Line 181"/>
          <p:cNvSpPr>
            <a:spLocks noChangeShapeType="1"/>
          </p:cNvSpPr>
          <p:nvPr/>
        </p:nvSpPr>
        <p:spPr bwMode="auto">
          <a:xfrm>
            <a:off x="6554788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1" name="Line 182"/>
          <p:cNvSpPr>
            <a:spLocks noChangeShapeType="1"/>
          </p:cNvSpPr>
          <p:nvPr/>
        </p:nvSpPr>
        <p:spPr bwMode="auto">
          <a:xfrm>
            <a:off x="7189788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2" name="Line 184"/>
          <p:cNvSpPr>
            <a:spLocks noChangeShapeType="1"/>
          </p:cNvSpPr>
          <p:nvPr/>
        </p:nvSpPr>
        <p:spPr bwMode="auto">
          <a:xfrm>
            <a:off x="7843838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3" name="Line 185"/>
          <p:cNvSpPr>
            <a:spLocks noChangeShapeType="1"/>
          </p:cNvSpPr>
          <p:nvPr/>
        </p:nvSpPr>
        <p:spPr bwMode="auto">
          <a:xfrm>
            <a:off x="8489950" y="1652588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4" name="Text Box 208"/>
          <p:cNvSpPr txBox="1">
            <a:spLocks noChangeArrowheads="1"/>
          </p:cNvSpPr>
          <p:nvPr/>
        </p:nvSpPr>
        <p:spPr bwMode="auto">
          <a:xfrm>
            <a:off x="1336675" y="620713"/>
            <a:ext cx="185896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EDUCACIÓN PARA LA SALUD</a:t>
            </a:r>
            <a:endParaRPr lang="es-ES_tradnl" altLang="es-MX" b="1"/>
          </a:p>
        </p:txBody>
      </p:sp>
      <p:sp>
        <p:nvSpPr>
          <p:cNvPr id="4115" name="Text Box 212"/>
          <p:cNvSpPr txBox="1">
            <a:spLocks noChangeArrowheads="1"/>
          </p:cNvSpPr>
          <p:nvPr/>
        </p:nvSpPr>
        <p:spPr bwMode="auto">
          <a:xfrm>
            <a:off x="2041525" y="1149350"/>
            <a:ext cx="593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PLANIFI-</a:t>
            </a:r>
          </a:p>
          <a:p>
            <a:pPr algn="ctr"/>
            <a:r>
              <a:rPr lang="es-ES_tradnl" altLang="es-MX" sz="700"/>
              <a:t>CACIÓN</a:t>
            </a:r>
          </a:p>
          <a:p>
            <a:pPr algn="ctr"/>
            <a:r>
              <a:rPr lang="es-ES_tradnl" altLang="es-MX" sz="700"/>
              <a:t>FAMILIAR</a:t>
            </a:r>
            <a:endParaRPr lang="es-ES_tradnl" altLang="es-MX"/>
          </a:p>
        </p:txBody>
      </p:sp>
      <p:sp>
        <p:nvSpPr>
          <p:cNvPr id="4116" name="Text Box 213"/>
          <p:cNvSpPr txBox="1">
            <a:spLocks noChangeArrowheads="1"/>
          </p:cNvSpPr>
          <p:nvPr/>
        </p:nvSpPr>
        <p:spPr bwMode="auto">
          <a:xfrm>
            <a:off x="1374775" y="847725"/>
            <a:ext cx="5810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/>
              <a:t>TEMAS  DE  PLÁTICAS  Y  NÚMERO  DE  ASISTENTES</a:t>
            </a:r>
            <a:endParaRPr lang="es-ES_tradnl" altLang="es-MX"/>
          </a:p>
        </p:txBody>
      </p:sp>
      <p:sp>
        <p:nvSpPr>
          <p:cNvPr id="4117" name="Line 209"/>
          <p:cNvSpPr>
            <a:spLocks noChangeShapeType="1"/>
          </p:cNvSpPr>
          <p:nvPr/>
        </p:nvSpPr>
        <p:spPr bwMode="auto">
          <a:xfrm flipH="1">
            <a:off x="1365250" y="1073150"/>
            <a:ext cx="7778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8" name="Text Box 218"/>
          <p:cNvSpPr txBox="1">
            <a:spLocks noChangeArrowheads="1"/>
          </p:cNvSpPr>
          <p:nvPr/>
        </p:nvSpPr>
        <p:spPr bwMode="auto">
          <a:xfrm>
            <a:off x="4040188" y="1092200"/>
            <a:ext cx="1193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800"/>
              <a:t>ENFERMEDADES</a:t>
            </a:r>
          </a:p>
        </p:txBody>
      </p:sp>
      <p:sp>
        <p:nvSpPr>
          <p:cNvPr id="4119" name="Line 3"/>
          <p:cNvSpPr>
            <a:spLocks noChangeShapeType="1"/>
          </p:cNvSpPr>
          <p:nvPr/>
        </p:nvSpPr>
        <p:spPr bwMode="auto">
          <a:xfrm flipH="1">
            <a:off x="0" y="8350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0" name="Line 11"/>
          <p:cNvSpPr>
            <a:spLocks noChangeShapeType="1"/>
          </p:cNvSpPr>
          <p:nvPr/>
        </p:nvSpPr>
        <p:spPr bwMode="auto">
          <a:xfrm>
            <a:off x="0" y="15843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1" name="Rectangle 19"/>
          <p:cNvSpPr>
            <a:spLocks noChangeArrowheads="1"/>
          </p:cNvSpPr>
          <p:nvPr/>
        </p:nvSpPr>
        <p:spPr bwMode="auto">
          <a:xfrm>
            <a:off x="19050" y="1139825"/>
            <a:ext cx="6223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	MES</a:t>
            </a:r>
            <a:endParaRPr lang="es-ES" altLang="es-MX" sz="900" b="1"/>
          </a:p>
        </p:txBody>
      </p:sp>
      <p:sp>
        <p:nvSpPr>
          <p:cNvPr id="4122" name="Line 69"/>
          <p:cNvSpPr>
            <a:spLocks noChangeShapeType="1"/>
          </p:cNvSpPr>
          <p:nvPr/>
        </p:nvSpPr>
        <p:spPr bwMode="auto">
          <a:xfrm>
            <a:off x="3311525" y="1081088"/>
            <a:ext cx="0" cy="493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3" name="Line 73"/>
          <p:cNvSpPr>
            <a:spLocks noChangeShapeType="1"/>
          </p:cNvSpPr>
          <p:nvPr/>
        </p:nvSpPr>
        <p:spPr bwMode="auto">
          <a:xfrm>
            <a:off x="2665413" y="1066800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4" name="Line 78"/>
          <p:cNvSpPr>
            <a:spLocks noChangeShapeType="1"/>
          </p:cNvSpPr>
          <p:nvPr/>
        </p:nvSpPr>
        <p:spPr bwMode="auto">
          <a:xfrm>
            <a:off x="5245100" y="1074738"/>
            <a:ext cx="0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5" name="Line 79"/>
          <p:cNvSpPr>
            <a:spLocks noChangeShapeType="1"/>
          </p:cNvSpPr>
          <p:nvPr/>
        </p:nvSpPr>
        <p:spPr bwMode="auto">
          <a:xfrm>
            <a:off x="5907088" y="1073150"/>
            <a:ext cx="0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6" name="Line 84"/>
          <p:cNvSpPr>
            <a:spLocks noChangeShapeType="1"/>
          </p:cNvSpPr>
          <p:nvPr/>
        </p:nvSpPr>
        <p:spPr bwMode="auto">
          <a:xfrm>
            <a:off x="8489950" y="1074738"/>
            <a:ext cx="0" cy="506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7" name="Line 168"/>
          <p:cNvSpPr>
            <a:spLocks noChangeShapeType="1"/>
          </p:cNvSpPr>
          <p:nvPr/>
        </p:nvSpPr>
        <p:spPr bwMode="auto">
          <a:xfrm flipV="1">
            <a:off x="1365250" y="831850"/>
            <a:ext cx="0" cy="735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8" name="Line 210"/>
          <p:cNvSpPr>
            <a:spLocks noChangeShapeType="1"/>
          </p:cNvSpPr>
          <p:nvPr/>
        </p:nvSpPr>
        <p:spPr bwMode="auto">
          <a:xfrm>
            <a:off x="2024063" y="1073150"/>
            <a:ext cx="0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9" name="Text Box 211"/>
          <p:cNvSpPr txBox="1">
            <a:spLocks noChangeArrowheads="1"/>
          </p:cNvSpPr>
          <p:nvPr/>
        </p:nvSpPr>
        <p:spPr bwMode="auto">
          <a:xfrm>
            <a:off x="1279525" y="1158875"/>
            <a:ext cx="828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SANEAMIENTO</a:t>
            </a:r>
          </a:p>
          <a:p>
            <a:pPr algn="ctr"/>
            <a:r>
              <a:rPr lang="es-ES_tradnl" altLang="es-MX" sz="700"/>
              <a:t>BÁSICO</a:t>
            </a:r>
            <a:endParaRPr lang="es-ES_tradnl" altLang="es-MX"/>
          </a:p>
        </p:txBody>
      </p:sp>
      <p:sp>
        <p:nvSpPr>
          <p:cNvPr id="4130" name="Text Box 214"/>
          <p:cNvSpPr txBox="1">
            <a:spLocks noChangeArrowheads="1"/>
          </p:cNvSpPr>
          <p:nvPr/>
        </p:nvSpPr>
        <p:spPr bwMode="auto">
          <a:xfrm>
            <a:off x="2671763" y="1165225"/>
            <a:ext cx="627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MATERNO</a:t>
            </a:r>
          </a:p>
          <a:p>
            <a:pPr algn="ctr"/>
            <a:r>
              <a:rPr lang="es-ES_tradnl" altLang="es-MX" sz="700"/>
              <a:t> INFANTIL</a:t>
            </a:r>
            <a:endParaRPr lang="es-ES_tradnl" altLang="es-MX"/>
          </a:p>
        </p:txBody>
      </p:sp>
      <p:sp>
        <p:nvSpPr>
          <p:cNvPr id="4131" name="Line 215"/>
          <p:cNvSpPr>
            <a:spLocks noChangeShapeType="1"/>
          </p:cNvSpPr>
          <p:nvPr/>
        </p:nvSpPr>
        <p:spPr bwMode="auto">
          <a:xfrm>
            <a:off x="3967163" y="1073150"/>
            <a:ext cx="0" cy="511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2" name="Text Box 216"/>
          <p:cNvSpPr txBox="1">
            <a:spLocks noChangeArrowheads="1"/>
          </p:cNvSpPr>
          <p:nvPr/>
        </p:nvSpPr>
        <p:spPr bwMode="auto">
          <a:xfrm>
            <a:off x="3343275" y="1155700"/>
            <a:ext cx="581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VACUNA-</a:t>
            </a:r>
          </a:p>
          <a:p>
            <a:pPr algn="ctr"/>
            <a:r>
              <a:rPr lang="es-ES_tradnl" altLang="es-MX" sz="700"/>
              <a:t>CIÓN</a:t>
            </a:r>
            <a:endParaRPr lang="es-ES_tradnl" altLang="es-MX"/>
          </a:p>
        </p:txBody>
      </p:sp>
      <p:sp>
        <p:nvSpPr>
          <p:cNvPr id="4133" name="Line 217"/>
          <p:cNvSpPr>
            <a:spLocks noChangeShapeType="1"/>
          </p:cNvSpPr>
          <p:nvPr/>
        </p:nvSpPr>
        <p:spPr bwMode="auto">
          <a:xfrm>
            <a:off x="3976688" y="1290638"/>
            <a:ext cx="1271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4" name="Line 220"/>
          <p:cNvSpPr>
            <a:spLocks noChangeShapeType="1"/>
          </p:cNvSpPr>
          <p:nvPr/>
        </p:nvSpPr>
        <p:spPr bwMode="auto">
          <a:xfrm>
            <a:off x="4602163" y="1290638"/>
            <a:ext cx="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5" name="Text Box 221"/>
          <p:cNvSpPr txBox="1">
            <a:spLocks noChangeArrowheads="1"/>
          </p:cNvSpPr>
          <p:nvPr/>
        </p:nvSpPr>
        <p:spPr bwMode="auto">
          <a:xfrm>
            <a:off x="3952875" y="1323975"/>
            <a:ext cx="6508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CRÓNICAS</a:t>
            </a:r>
            <a:endParaRPr lang="es-ES_tradnl" altLang="es-MX"/>
          </a:p>
        </p:txBody>
      </p:sp>
      <p:sp>
        <p:nvSpPr>
          <p:cNvPr id="4136" name="Text Box 222"/>
          <p:cNvSpPr txBox="1">
            <a:spLocks noChangeArrowheads="1"/>
          </p:cNvSpPr>
          <p:nvPr/>
        </p:nvSpPr>
        <p:spPr bwMode="auto">
          <a:xfrm>
            <a:off x="4562475" y="1322388"/>
            <a:ext cx="7302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DIARREICAS</a:t>
            </a:r>
            <a:endParaRPr lang="es-ES_tradnl" altLang="es-MX"/>
          </a:p>
        </p:txBody>
      </p:sp>
      <p:sp>
        <p:nvSpPr>
          <p:cNvPr id="4137" name="Text Box 223"/>
          <p:cNvSpPr txBox="1">
            <a:spLocks noChangeArrowheads="1"/>
          </p:cNvSpPr>
          <p:nvPr/>
        </p:nvSpPr>
        <p:spPr bwMode="auto">
          <a:xfrm>
            <a:off x="5189538" y="1069975"/>
            <a:ext cx="7889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INFECCIONES</a:t>
            </a:r>
          </a:p>
          <a:p>
            <a:pPr algn="ctr"/>
            <a:r>
              <a:rPr lang="es-ES_tradnl" altLang="es-MX" sz="700"/>
              <a:t>RESPIRA-</a:t>
            </a:r>
          </a:p>
          <a:p>
            <a:pPr algn="ctr"/>
            <a:r>
              <a:rPr lang="es-ES_tradnl" altLang="es-MX" sz="700"/>
              <a:t>TORIAS</a:t>
            </a:r>
          </a:p>
          <a:p>
            <a:pPr algn="ctr"/>
            <a:r>
              <a:rPr lang="es-ES_tradnl" altLang="es-MX" sz="700"/>
              <a:t>AGUDAS</a:t>
            </a:r>
            <a:endParaRPr lang="es-ES_tradnl" altLang="es-MX"/>
          </a:p>
        </p:txBody>
      </p:sp>
      <p:sp>
        <p:nvSpPr>
          <p:cNvPr id="4138" name="Line 224"/>
          <p:cNvSpPr>
            <a:spLocks noChangeShapeType="1"/>
          </p:cNvSpPr>
          <p:nvPr/>
        </p:nvSpPr>
        <p:spPr bwMode="auto">
          <a:xfrm>
            <a:off x="6554788" y="1074738"/>
            <a:ext cx="0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9" name="Line 225"/>
          <p:cNvSpPr>
            <a:spLocks noChangeShapeType="1"/>
          </p:cNvSpPr>
          <p:nvPr/>
        </p:nvSpPr>
        <p:spPr bwMode="auto">
          <a:xfrm>
            <a:off x="7189788" y="839788"/>
            <a:ext cx="0" cy="742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0" name="Text Box 226"/>
          <p:cNvSpPr txBox="1">
            <a:spLocks noChangeArrowheads="1"/>
          </p:cNvSpPr>
          <p:nvPr/>
        </p:nvSpPr>
        <p:spPr bwMode="auto">
          <a:xfrm>
            <a:off x="5892800" y="1222375"/>
            <a:ext cx="6762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NUTRICIÓN</a:t>
            </a:r>
            <a:endParaRPr lang="es-ES_tradnl" altLang="es-MX"/>
          </a:p>
        </p:txBody>
      </p:sp>
      <p:sp>
        <p:nvSpPr>
          <p:cNvPr id="4141" name="Text Box 227"/>
          <p:cNvSpPr txBox="1">
            <a:spLocks noChangeArrowheads="1"/>
          </p:cNvSpPr>
          <p:nvPr/>
        </p:nvSpPr>
        <p:spPr bwMode="auto">
          <a:xfrm>
            <a:off x="6632575" y="1216025"/>
            <a:ext cx="4413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OTRO</a:t>
            </a:r>
            <a:endParaRPr lang="es-ES_tradnl" altLang="es-MX"/>
          </a:p>
        </p:txBody>
      </p:sp>
      <p:sp>
        <p:nvSpPr>
          <p:cNvPr id="4142" name="Line 228"/>
          <p:cNvSpPr>
            <a:spLocks noChangeShapeType="1"/>
          </p:cNvSpPr>
          <p:nvPr/>
        </p:nvSpPr>
        <p:spPr bwMode="auto">
          <a:xfrm>
            <a:off x="7843838" y="1073150"/>
            <a:ext cx="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3" name="Text Box 229"/>
          <p:cNvSpPr txBox="1">
            <a:spLocks noChangeArrowheads="1"/>
          </p:cNvSpPr>
          <p:nvPr/>
        </p:nvSpPr>
        <p:spPr bwMode="auto">
          <a:xfrm>
            <a:off x="7188200" y="849313"/>
            <a:ext cx="195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/>
              <a:t>MADRES CAPACITADAS</a:t>
            </a:r>
            <a:endParaRPr lang="es-ES_tradnl" altLang="es-MX"/>
          </a:p>
        </p:txBody>
      </p:sp>
      <p:sp>
        <p:nvSpPr>
          <p:cNvPr id="4144" name="Text Box 230"/>
          <p:cNvSpPr txBox="1">
            <a:spLocks noChangeArrowheads="1"/>
          </p:cNvSpPr>
          <p:nvPr/>
        </p:nvSpPr>
        <p:spPr bwMode="auto">
          <a:xfrm>
            <a:off x="7150100" y="1117600"/>
            <a:ext cx="7302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ENFERME-</a:t>
            </a:r>
          </a:p>
          <a:p>
            <a:pPr algn="ctr"/>
            <a:r>
              <a:rPr lang="es-ES_tradnl" altLang="es-MX" sz="700"/>
              <a:t>DADES</a:t>
            </a:r>
          </a:p>
          <a:p>
            <a:pPr algn="ctr"/>
            <a:r>
              <a:rPr lang="es-ES_tradnl" altLang="es-MX" sz="700"/>
              <a:t>DIARREICAS</a:t>
            </a:r>
            <a:endParaRPr lang="es-ES_tradnl" altLang="es-MX"/>
          </a:p>
        </p:txBody>
      </p:sp>
      <p:sp>
        <p:nvSpPr>
          <p:cNvPr id="4145" name="Text Box 231"/>
          <p:cNvSpPr txBox="1">
            <a:spLocks noChangeArrowheads="1"/>
          </p:cNvSpPr>
          <p:nvPr/>
        </p:nvSpPr>
        <p:spPr bwMode="auto">
          <a:xfrm>
            <a:off x="7777163" y="1093788"/>
            <a:ext cx="7889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INFECCIONES</a:t>
            </a:r>
          </a:p>
          <a:p>
            <a:pPr algn="ctr"/>
            <a:r>
              <a:rPr lang="es-ES_tradnl" altLang="es-MX" sz="700"/>
              <a:t>RESPIRA-</a:t>
            </a:r>
          </a:p>
          <a:p>
            <a:pPr algn="ctr"/>
            <a:r>
              <a:rPr lang="es-ES_tradnl" altLang="es-MX" sz="700"/>
              <a:t>TORIAS</a:t>
            </a:r>
          </a:p>
          <a:p>
            <a:pPr algn="ctr"/>
            <a:r>
              <a:rPr lang="es-ES_tradnl" altLang="es-MX" sz="700"/>
              <a:t>AGUDAS</a:t>
            </a:r>
            <a:endParaRPr lang="es-ES_tradnl" altLang="es-MX"/>
          </a:p>
        </p:txBody>
      </p:sp>
      <p:sp>
        <p:nvSpPr>
          <p:cNvPr id="4146" name="Text Box 232"/>
          <p:cNvSpPr txBox="1">
            <a:spLocks noChangeArrowheads="1"/>
          </p:cNvSpPr>
          <p:nvPr/>
        </p:nvSpPr>
        <p:spPr bwMode="auto">
          <a:xfrm>
            <a:off x="8480425" y="1219200"/>
            <a:ext cx="6921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NUTRICIÓN</a:t>
            </a:r>
            <a:endParaRPr lang="es-ES_tradnl" altLang="es-MX"/>
          </a:p>
        </p:txBody>
      </p:sp>
      <p:sp>
        <p:nvSpPr>
          <p:cNvPr id="4147" name="Text Box 234"/>
          <p:cNvSpPr txBox="1">
            <a:spLocks noChangeArrowheads="1"/>
          </p:cNvSpPr>
          <p:nvPr/>
        </p:nvSpPr>
        <p:spPr bwMode="auto">
          <a:xfrm>
            <a:off x="25400" y="1652588"/>
            <a:ext cx="927100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60000"/>
              </a:spcBef>
            </a:pPr>
            <a:r>
              <a:rPr lang="es-ES_tradnl" altLang="es-MX" sz="900" b="1"/>
              <a:t>ENERO</a:t>
            </a:r>
          </a:p>
          <a:p>
            <a:pPr>
              <a:spcBef>
                <a:spcPct val="60000"/>
              </a:spcBef>
            </a:pPr>
            <a:r>
              <a:rPr lang="es-ES_tradnl" altLang="es-MX" sz="900" b="1"/>
              <a:t>FEBRERO</a:t>
            </a:r>
          </a:p>
          <a:p>
            <a:pPr>
              <a:spcBef>
                <a:spcPct val="60000"/>
              </a:spcBef>
            </a:pPr>
            <a:r>
              <a:rPr lang="es-ES_tradnl" altLang="es-MX" sz="900" b="1"/>
              <a:t>MARZO</a:t>
            </a:r>
          </a:p>
          <a:p>
            <a:pPr>
              <a:spcBef>
                <a:spcPct val="55000"/>
              </a:spcBef>
            </a:pPr>
            <a:r>
              <a:rPr lang="es-ES_tradnl" altLang="es-MX" sz="900" b="1"/>
              <a:t>ABRIL</a:t>
            </a:r>
          </a:p>
          <a:p>
            <a:pPr>
              <a:spcBef>
                <a:spcPct val="55000"/>
              </a:spcBef>
            </a:pPr>
            <a:r>
              <a:rPr lang="es-ES_tradnl" altLang="es-MX" sz="900" b="1"/>
              <a:t>MAYO</a:t>
            </a:r>
          </a:p>
          <a:p>
            <a:pPr>
              <a:spcBef>
                <a:spcPct val="55000"/>
              </a:spcBef>
            </a:pPr>
            <a:r>
              <a:rPr lang="es-ES_tradnl" altLang="es-MX" sz="900" b="1"/>
              <a:t>JUNIO</a:t>
            </a:r>
          </a:p>
          <a:p>
            <a:pPr>
              <a:spcBef>
                <a:spcPct val="55000"/>
              </a:spcBef>
            </a:pPr>
            <a:r>
              <a:rPr lang="es-ES_tradnl" altLang="es-MX" sz="900" b="1"/>
              <a:t>JULIO</a:t>
            </a:r>
          </a:p>
          <a:p>
            <a:pPr>
              <a:spcBef>
                <a:spcPct val="50000"/>
              </a:spcBef>
            </a:pPr>
            <a:r>
              <a:rPr lang="es-ES_tradnl" altLang="es-MX" sz="900" b="1"/>
              <a:t>AGOSTO</a:t>
            </a:r>
          </a:p>
          <a:p>
            <a:pPr>
              <a:spcBef>
                <a:spcPct val="50000"/>
              </a:spcBef>
            </a:pPr>
            <a:r>
              <a:rPr lang="es-ES_tradnl" altLang="es-MX" sz="900" b="1"/>
              <a:t>SEPTIEMBRE</a:t>
            </a:r>
          </a:p>
          <a:p>
            <a:pPr>
              <a:spcBef>
                <a:spcPct val="50000"/>
              </a:spcBef>
            </a:pPr>
            <a:r>
              <a:rPr lang="es-ES_tradnl" altLang="es-MX" sz="900" b="1"/>
              <a:t>OCTUBRE</a:t>
            </a:r>
          </a:p>
          <a:p>
            <a:pPr>
              <a:spcBef>
                <a:spcPct val="50000"/>
              </a:spcBef>
            </a:pPr>
            <a:r>
              <a:rPr lang="es-ES_tradnl" altLang="es-MX" sz="900" b="1"/>
              <a:t>NOVIEMBRE</a:t>
            </a:r>
          </a:p>
          <a:p>
            <a:pPr>
              <a:spcBef>
                <a:spcPct val="50000"/>
              </a:spcBef>
            </a:pPr>
            <a:r>
              <a:rPr lang="es-ES_tradnl" altLang="es-MX" sz="900" b="1"/>
              <a:t>DICIEMBRE</a:t>
            </a:r>
            <a:endParaRPr lang="es-ES_tradnl" altLang="es-MX"/>
          </a:p>
        </p:txBody>
      </p:sp>
      <p:sp>
        <p:nvSpPr>
          <p:cNvPr id="4148" name="Line 235"/>
          <p:cNvSpPr>
            <a:spLocks noChangeShapeType="1"/>
          </p:cNvSpPr>
          <p:nvPr/>
        </p:nvSpPr>
        <p:spPr bwMode="auto">
          <a:xfrm>
            <a:off x="1365250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9" name="Line 236"/>
          <p:cNvSpPr>
            <a:spLocks noChangeShapeType="1"/>
          </p:cNvSpPr>
          <p:nvPr/>
        </p:nvSpPr>
        <p:spPr bwMode="auto">
          <a:xfrm>
            <a:off x="2024063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0" name="Line 237"/>
          <p:cNvSpPr>
            <a:spLocks noChangeShapeType="1"/>
          </p:cNvSpPr>
          <p:nvPr/>
        </p:nvSpPr>
        <p:spPr bwMode="auto">
          <a:xfrm>
            <a:off x="2665413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1" name="Line 238"/>
          <p:cNvSpPr>
            <a:spLocks noChangeShapeType="1"/>
          </p:cNvSpPr>
          <p:nvPr/>
        </p:nvSpPr>
        <p:spPr bwMode="auto">
          <a:xfrm>
            <a:off x="3311525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2" name="Line 240"/>
          <p:cNvSpPr>
            <a:spLocks noChangeShapeType="1"/>
          </p:cNvSpPr>
          <p:nvPr/>
        </p:nvSpPr>
        <p:spPr bwMode="auto">
          <a:xfrm>
            <a:off x="3967163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3" name="Line 241"/>
          <p:cNvSpPr>
            <a:spLocks noChangeShapeType="1"/>
          </p:cNvSpPr>
          <p:nvPr/>
        </p:nvSpPr>
        <p:spPr bwMode="auto">
          <a:xfrm>
            <a:off x="4602163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4" name="Line 242"/>
          <p:cNvSpPr>
            <a:spLocks noChangeShapeType="1"/>
          </p:cNvSpPr>
          <p:nvPr/>
        </p:nvSpPr>
        <p:spPr bwMode="auto">
          <a:xfrm>
            <a:off x="5248275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5" name="Line 243"/>
          <p:cNvSpPr>
            <a:spLocks noChangeShapeType="1"/>
          </p:cNvSpPr>
          <p:nvPr/>
        </p:nvSpPr>
        <p:spPr bwMode="auto">
          <a:xfrm>
            <a:off x="5907088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6" name="Line 244"/>
          <p:cNvSpPr>
            <a:spLocks noChangeShapeType="1"/>
          </p:cNvSpPr>
          <p:nvPr/>
        </p:nvSpPr>
        <p:spPr bwMode="auto">
          <a:xfrm>
            <a:off x="6554788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7" name="Line 245"/>
          <p:cNvSpPr>
            <a:spLocks noChangeShapeType="1"/>
          </p:cNvSpPr>
          <p:nvPr/>
        </p:nvSpPr>
        <p:spPr bwMode="auto">
          <a:xfrm>
            <a:off x="7189788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8" name="Line 246"/>
          <p:cNvSpPr>
            <a:spLocks noChangeShapeType="1"/>
          </p:cNvSpPr>
          <p:nvPr/>
        </p:nvSpPr>
        <p:spPr bwMode="auto">
          <a:xfrm>
            <a:off x="7843838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9" name="Line 247"/>
          <p:cNvSpPr>
            <a:spLocks noChangeShapeType="1"/>
          </p:cNvSpPr>
          <p:nvPr/>
        </p:nvSpPr>
        <p:spPr bwMode="auto">
          <a:xfrm>
            <a:off x="8489950" y="42243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0" name="Text Box 248"/>
          <p:cNvSpPr txBox="1">
            <a:spLocks noChangeArrowheads="1"/>
          </p:cNvSpPr>
          <p:nvPr/>
        </p:nvSpPr>
        <p:spPr bwMode="auto">
          <a:xfrm>
            <a:off x="17463" y="4579938"/>
            <a:ext cx="12541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800" b="1"/>
              <a:t>III. OBSERVACIONES:</a:t>
            </a:r>
          </a:p>
        </p:txBody>
      </p:sp>
      <p:sp>
        <p:nvSpPr>
          <p:cNvPr id="4161" name="Text Box 258"/>
          <p:cNvSpPr txBox="1">
            <a:spLocks noChangeArrowheads="1"/>
          </p:cNvSpPr>
          <p:nvPr/>
        </p:nvSpPr>
        <p:spPr bwMode="auto">
          <a:xfrm>
            <a:off x="0" y="4217988"/>
            <a:ext cx="135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TOTAL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5605</TotalTime>
  <Words>147</Words>
  <Application>Microsoft Office PowerPoint</Application>
  <PresentationFormat>Carta (216 x 279 mm)</PresentationFormat>
  <Paragraphs>109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Diseño predeterminado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Conformación e Integración de Bases de Datos</dc:creator>
  <cp:lastModifiedBy>Alicia Mercado Sandoval</cp:lastModifiedBy>
  <cp:revision>177</cp:revision>
  <cp:lastPrinted>2016-10-18T17:50:17Z</cp:lastPrinted>
  <dcterms:created xsi:type="dcterms:W3CDTF">1999-03-16T19:31:02Z</dcterms:created>
  <dcterms:modified xsi:type="dcterms:W3CDTF">2016-10-18T17:51:14Z</dcterms:modified>
</cp:coreProperties>
</file>